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559675" cx="10080625"/>
  <p:notesSz cx="7559675" cy="10691800"/>
  <p:embeddedFontLst>
    <p:embeddedFont>
      <p:font typeface="Roboto Mono SemiBold"/>
      <p:regular r:id="rId17"/>
      <p:bold r:id="rId18"/>
      <p:italic r:id="rId19"/>
      <p:boldItalic r:id="rId20"/>
    </p:embeddedFont>
    <p:embeddedFont>
      <p:font typeface="Roboto Medium"/>
      <p:regular r:id="rId21"/>
      <p:bold r:id="rId22"/>
      <p:italic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  <p:embeddedFont>
      <p:font typeface="Comforta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SemiBold-boldItalic.fntdata"/><Relationship Id="rId22" Type="http://schemas.openxmlformats.org/officeDocument/2006/relationships/font" Target="fonts/RobotoMedium-bold.fntdata"/><Relationship Id="rId21" Type="http://schemas.openxmlformats.org/officeDocument/2006/relationships/font" Target="fonts/RobotoMedium-regular.fntdata"/><Relationship Id="rId24" Type="http://schemas.openxmlformats.org/officeDocument/2006/relationships/font" Target="fonts/RobotoMedium-boldItalic.fntdata"/><Relationship Id="rId23" Type="http://schemas.openxmlformats.org/officeDocument/2006/relationships/font" Target="fonts/Roboto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Comforta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ono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RobotoMonoSemiBold-italic.fntdata"/><Relationship Id="rId18" Type="http://schemas.openxmlformats.org/officeDocument/2006/relationships/font" Target="fonts/RobotoMono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>
            <p:ph idx="2" type="sldImg"/>
          </p:nvPr>
        </p:nvSpPr>
        <p:spPr>
          <a:xfrm>
            <a:off x="1106487" y="812800"/>
            <a:ext cx="5340350" cy="4005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/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/>
          <p:nvPr>
            <p:ph idx="12" type="sldNum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1106487" y="812800"/>
            <a:ext cx="534352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/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06487" y="812800"/>
            <a:ext cx="534352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/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3" name="Google Shape;153;p4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4" name="Google Shape;154;p4:notes"/>
          <p:cNvSpPr txBox="1"/>
          <p:nvPr/>
        </p:nvSpPr>
        <p:spPr>
          <a:xfrm>
            <a:off x="1258887" y="801687"/>
            <a:ext cx="5040312" cy="4010025"/>
          </a:xfrm>
          <a:prstGeom prst="rect">
            <a:avLst/>
          </a:prstGeom>
          <a:solidFill>
            <a:srgbClr val="FFFFFF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:notes"/>
          <p:cNvSpPr txBox="1"/>
          <p:nvPr/>
        </p:nvSpPr>
        <p:spPr>
          <a:xfrm>
            <a:off x="1168400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06487" y="812800"/>
            <a:ext cx="5340350" cy="4005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1106487" y="812800"/>
            <a:ext cx="534352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/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06487" y="812800"/>
            <a:ext cx="5340350" cy="4005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802ee2386_1_3:notes"/>
          <p:cNvSpPr txBox="1"/>
          <p:nvPr>
            <p:ph idx="1" type="body"/>
          </p:nvPr>
        </p:nvSpPr>
        <p:spPr>
          <a:xfrm>
            <a:off x="755650" y="5078412"/>
            <a:ext cx="6043500" cy="48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f802ee2386_1_3:notes"/>
          <p:cNvSpPr/>
          <p:nvPr>
            <p:ph idx="2" type="sldImg"/>
          </p:nvPr>
        </p:nvSpPr>
        <p:spPr>
          <a:xfrm>
            <a:off x="1106487" y="812800"/>
            <a:ext cx="5340300" cy="400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802ee2386_1_10:notes"/>
          <p:cNvSpPr txBox="1"/>
          <p:nvPr>
            <p:ph idx="1" type="body"/>
          </p:nvPr>
        </p:nvSpPr>
        <p:spPr>
          <a:xfrm>
            <a:off x="755650" y="5078412"/>
            <a:ext cx="6043500" cy="48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f802ee2386_1_10:notes"/>
          <p:cNvSpPr/>
          <p:nvPr>
            <p:ph idx="2" type="sldImg"/>
          </p:nvPr>
        </p:nvSpPr>
        <p:spPr>
          <a:xfrm>
            <a:off x="1106487" y="812800"/>
            <a:ext cx="5340300" cy="400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8d1df55cd_0_1:notes"/>
          <p:cNvSpPr/>
          <p:nvPr>
            <p:ph idx="2" type="sldImg"/>
          </p:nvPr>
        </p:nvSpPr>
        <p:spPr>
          <a:xfrm>
            <a:off x="1106487" y="812800"/>
            <a:ext cx="5340300" cy="400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8d1df55cd_0_1:notes"/>
          <p:cNvSpPr txBox="1"/>
          <p:nvPr>
            <p:ph idx="1" type="body"/>
          </p:nvPr>
        </p:nvSpPr>
        <p:spPr>
          <a:xfrm>
            <a:off x="755650" y="5078412"/>
            <a:ext cx="6043500" cy="48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f8d1df55cd_0_1:notes"/>
          <p:cNvSpPr txBox="1"/>
          <p:nvPr>
            <p:ph idx="12" type="sldNum"/>
          </p:nvPr>
        </p:nvSpPr>
        <p:spPr>
          <a:xfrm>
            <a:off x="4278312" y="10156825"/>
            <a:ext cx="3276600" cy="53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802ee2386_1_17:notes"/>
          <p:cNvSpPr txBox="1"/>
          <p:nvPr>
            <p:ph idx="1" type="body"/>
          </p:nvPr>
        </p:nvSpPr>
        <p:spPr>
          <a:xfrm>
            <a:off x="755650" y="5078412"/>
            <a:ext cx="6043500" cy="48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f802ee2386_1_17:notes"/>
          <p:cNvSpPr/>
          <p:nvPr>
            <p:ph idx="2" type="sldImg"/>
          </p:nvPr>
        </p:nvSpPr>
        <p:spPr>
          <a:xfrm>
            <a:off x="1106487" y="812800"/>
            <a:ext cx="5340300" cy="400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802ee2386_1_25:notes"/>
          <p:cNvSpPr txBox="1"/>
          <p:nvPr>
            <p:ph idx="1" type="body"/>
          </p:nvPr>
        </p:nvSpPr>
        <p:spPr>
          <a:xfrm>
            <a:off x="755650" y="5078412"/>
            <a:ext cx="6043500" cy="48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f802ee2386_1_25:notes"/>
          <p:cNvSpPr/>
          <p:nvPr>
            <p:ph idx="2" type="sldImg"/>
          </p:nvPr>
        </p:nvSpPr>
        <p:spPr>
          <a:xfrm>
            <a:off x="1106487" y="812800"/>
            <a:ext cx="5340300" cy="400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802ee2386_1_31:notes"/>
          <p:cNvSpPr txBox="1"/>
          <p:nvPr>
            <p:ph idx="1" type="body"/>
          </p:nvPr>
        </p:nvSpPr>
        <p:spPr>
          <a:xfrm>
            <a:off x="755650" y="5078412"/>
            <a:ext cx="6043500" cy="48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f802ee2386_1_31:notes"/>
          <p:cNvSpPr/>
          <p:nvPr>
            <p:ph idx="2" type="sldImg"/>
          </p:nvPr>
        </p:nvSpPr>
        <p:spPr>
          <a:xfrm>
            <a:off x="1106487" y="812800"/>
            <a:ext cx="5340300" cy="400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1"/>
          <p:cNvSpPr txBox="1"/>
          <p:nvPr>
            <p:ph idx="4" type="body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20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503238" y="301625"/>
            <a:ext cx="9067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03237" y="301625"/>
            <a:ext cx="9067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03237" y="1768475"/>
            <a:ext cx="9067800" cy="498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503237" y="301625"/>
            <a:ext cx="9067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03237" y="301625"/>
            <a:ext cx="9067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03238" y="1768475"/>
            <a:ext cx="4457700" cy="498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113338" y="1768475"/>
            <a:ext cx="4457700" cy="498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 rot="5400000">
            <a:off x="5211763" y="2393950"/>
            <a:ext cx="6451600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 rot="5400000">
            <a:off x="601663" y="203200"/>
            <a:ext cx="6451600" cy="664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503237" y="301625"/>
            <a:ext cx="9067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 rot="5400000">
            <a:off x="2544762" y="-273050"/>
            <a:ext cx="4984750" cy="90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/>
          <p:nvPr>
            <p:ph idx="2" type="pic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EBEBE"/>
            </a:gs>
          </a:gsLst>
          <a:lin ang="5400012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/>
          <p:nvPr>
            <p:ph type="title"/>
          </p:nvPr>
        </p:nvSpPr>
        <p:spPr>
          <a:xfrm>
            <a:off x="503237" y="301625"/>
            <a:ext cx="9067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03237" y="1768475"/>
            <a:ext cx="9067800" cy="498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/>
        </p:nvSpPr>
        <p:spPr>
          <a:xfrm>
            <a:off x="503237" y="6886575"/>
            <a:ext cx="2346325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3448050" y="6886575"/>
            <a:ext cx="319405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227887" y="6886575"/>
            <a:ext cx="23431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vgeniidemshin.ru/how_to_learn" TargetMode="External"/><Relationship Id="rId4" Type="http://schemas.openxmlformats.org/officeDocument/2006/relationships/hyperlink" Target="https://www.coursera.org/learn/learning-how-to-learn" TargetMode="External"/><Relationship Id="rId5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F3E9"/>
            </a:gs>
            <a:gs pos="100000">
              <a:srgbClr val="7FCCAB"/>
            </a:gs>
          </a:gsLst>
          <a:lin ang="5400012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3850250" y="3685450"/>
            <a:ext cx="3587100" cy="3578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27100" y="189013"/>
            <a:ext cx="9936300" cy="16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C12D4"/>
              </a:buClr>
              <a:buSzPts val="2000"/>
              <a:buFont typeface="Arial"/>
              <a:buNone/>
            </a:pPr>
            <a:br>
              <a:rPr i="0" lang="en-US" sz="20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i="0" lang="en-US" sz="20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  <a:t>М</a:t>
            </a:r>
            <a:r>
              <a:rPr lang="en-US" sz="20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  <a:t>УНИЦИПАЛЬНОЕ БЮДЖЕТНОЕ УЧРЕЖДЕНИЕ </a:t>
            </a:r>
            <a:br>
              <a:rPr lang="en-US" sz="20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20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ДОПОЛНИТЕЛЬНОГО ПРОФЕССИОНАЛЬНОГО ОБРАЗОВАНИЯ</a:t>
            </a:r>
            <a:br>
              <a:rPr lang="en-US" sz="20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20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  <a:t> «ИНСТИТУТ ГРАЖДАНСКОЙ БЕЗОПАСНОСТИ»</a:t>
            </a:r>
            <a:b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0" y="2814625"/>
            <a:ext cx="100806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Как эффективно учиться онлайн и сохранять мотивацию?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zamdir\Downloads\loonapix_16340266791538690315.png"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800" y="3685325"/>
            <a:ext cx="3523500" cy="35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0" l="11824" r="0" t="6707"/>
          <a:stretch/>
        </p:blipFill>
        <p:spPr>
          <a:xfrm>
            <a:off x="127100" y="563900"/>
            <a:ext cx="1111175" cy="9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/>
        </p:nvSpPr>
        <p:spPr>
          <a:xfrm>
            <a:off x="792162" y="250825"/>
            <a:ext cx="81438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534825" y="3297125"/>
            <a:ext cx="8826600" cy="3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 sz="2400">
                <a:latin typeface="Roboto Mono"/>
                <a:ea typeface="Roboto Mono"/>
                <a:cs typeface="Roboto Mono"/>
                <a:sym typeface="Roboto Mono"/>
              </a:rPr>
              <a:t>В материале лекции использованы следующие источники: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2300" u="sng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https://evgeniidemshin.ru/how_to_learn</a:t>
            </a:r>
            <a:br>
              <a:rPr lang="en-US" sz="23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-US" sz="23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-US" sz="23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2300" u="sng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https://www.coursera.org/learn/learning-how-to-learn</a:t>
            </a:r>
            <a:endParaRPr sz="23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2060"/>
              </a:solidFill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0125" y="187175"/>
            <a:ext cx="3730048" cy="3016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/>
        </p:nvSpPr>
        <p:spPr>
          <a:xfrm>
            <a:off x="2188700" y="1946800"/>
            <a:ext cx="52275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20675" lvl="0" marL="4318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31800" marR="0" rtl="0" algn="ctr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31800" marR="0" rtl="0" algn="just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310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31800" marR="0" rtl="0" algn="just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  <a:t>Спасибо за внимание!</a:t>
            </a:r>
            <a:endParaRPr i="0" sz="37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0" y="35163"/>
            <a:ext cx="10051126" cy="74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1617750" y="2254300"/>
            <a:ext cx="770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 b="0" l="11824" r="0" t="6707"/>
          <a:stretch/>
        </p:blipFill>
        <p:spPr>
          <a:xfrm>
            <a:off x="9200750" y="6769200"/>
            <a:ext cx="865125" cy="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865137" y="142788"/>
            <a:ext cx="85692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002060"/>
                </a:solidFill>
                <a:latin typeface="Roboto Mono"/>
                <a:ea typeface="Roboto Mono"/>
                <a:cs typeface="Roboto Mono"/>
                <a:sym typeface="Roboto Mono"/>
              </a:rPr>
              <a:t>Основные вопросы лекции:</a:t>
            </a:r>
            <a:endParaRPr sz="4300">
              <a:solidFill>
                <a:srgbClr val="00206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179900" y="2008500"/>
            <a:ext cx="9855000" cy="50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00"/>
              <a:buFont typeface="Comfortaa"/>
              <a:buAutoNum type="arabicPeriod"/>
            </a:pPr>
            <a:r>
              <a:rPr lang="en-US" sz="29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Из-за чего исчезает желание учиться ?</a:t>
            </a:r>
            <a:endParaRPr sz="29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275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00"/>
              <a:buFont typeface="Comfortaa"/>
              <a:buAutoNum type="arabicPeriod"/>
            </a:pPr>
            <a:r>
              <a:rPr lang="en-US" sz="29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Как заменить лень и усталость на работоспособность и продуктивность ?</a:t>
            </a:r>
            <a:endParaRPr sz="29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275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00"/>
              <a:buFont typeface="Comfortaa"/>
              <a:buAutoNum type="arabicPeriod"/>
            </a:pPr>
            <a:r>
              <a:rPr lang="en-US" sz="29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Что необходимо сделать, чтобы нужная нам информация оставалась в памяти надолго ?</a:t>
            </a:r>
            <a:endParaRPr sz="29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275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00"/>
              <a:buFont typeface="Comfortaa"/>
              <a:buAutoNum type="arabicPeriod"/>
            </a:pPr>
            <a:r>
              <a:rPr lang="en-US" sz="29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Какие “ловушки” готовит  наш мозг ?</a:t>
            </a:r>
            <a:endParaRPr sz="29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11824" r="0" t="6707"/>
          <a:stretch/>
        </p:blipFill>
        <p:spPr>
          <a:xfrm>
            <a:off x="0" y="0"/>
            <a:ext cx="865125" cy="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450" y="5357500"/>
            <a:ext cx="2202175" cy="22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556750" y="-106600"/>
            <a:ext cx="9067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1. </a:t>
            </a:r>
            <a:r>
              <a:rPr lang="en-US" sz="2600">
                <a:solidFill>
                  <a:srgbClr val="00206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Из-за чего исчезает желание учиться ?</a:t>
            </a:r>
            <a:endParaRPr sz="2600"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139075" y="913475"/>
            <a:ext cx="8108700" cy="60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en-US" sz="23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Процесс обучения очень энергозатратный как на клеточном, так и на психо-эмоциональном уровнях. Именно поэтому</a:t>
            </a: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мозг изо всех сил пытается “убежать”  от этой задачи.</a:t>
            </a:r>
            <a:b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Анализ и запоминание новой информации возможены только за счет  формирования новых нейронных связей, для образования которых мозгу нужно потратить гораздо больше энергии, чем на действия по привычке (“на автомате”).</a:t>
            </a:r>
            <a:b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Вокруг нас много отвлекающих внимание факторов и более интересных и простых (“автоматических”) для мозга занятий, на которые он пытается переключить наше внимание при любой возможности.</a:t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Принцип 1 : “Привычка — вторая натура”</a:t>
            </a:r>
            <a:endParaRPr b="1" i="1" sz="23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11824" r="0" t="6707"/>
          <a:stretch/>
        </p:blipFill>
        <p:spPr>
          <a:xfrm>
            <a:off x="0" y="0"/>
            <a:ext cx="865125" cy="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7050" y="1295225"/>
            <a:ext cx="2325200" cy="23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F3E9"/>
            </a:gs>
            <a:gs pos="100000">
              <a:srgbClr val="7FCCAB"/>
            </a:gs>
          </a:gsLst>
          <a:lin ang="5400012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171300" y="84650"/>
            <a:ext cx="97866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2</a:t>
            </a: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. </a:t>
            </a:r>
            <a:r>
              <a:rPr lang="en-US" sz="2600">
                <a:solidFill>
                  <a:srgbClr val="00206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Как заменить лень и усталость на работоспособность и продуктивность ?</a:t>
            </a:r>
            <a:endParaRPr sz="2600"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80400" y="1518775"/>
            <a:ext cx="9577500" cy="54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●"/>
            </a:pPr>
            <a:r>
              <a:rPr lang="en-US" sz="21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Определите свои персональные отвлекающие факторы</a:t>
            </a: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, и подумайте как их можно устранить. Например, если отвлекаетесь на смартфон, то можно поставить его в авиарежим, если отвлекаетесь на окружающих постарайтесь изолироваться от них хоть на небольшое время, которое уделяете обучению.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 Распределяйте </a:t>
            </a: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время. Например, отведите на изучение материала 20 минут, чтобы мозгу было проще - конкретная задача на  небольшом конечном отрезке времени. Сфокусируйте внимание не на результате (изучить курс), а на процессе (изучать документы/выполнять заданием в течение 20 минут).</a:t>
            </a:r>
            <a:b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Принцип 2: “Разделяй и властвуй!”</a:t>
            </a:r>
            <a:endParaRPr b="1" i="1" sz="23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11824" r="0" t="6707"/>
          <a:stretch/>
        </p:blipFill>
        <p:spPr>
          <a:xfrm>
            <a:off x="0" y="0"/>
            <a:ext cx="865125" cy="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F3E9"/>
            </a:gs>
            <a:gs pos="100000">
              <a:srgbClr val="7FCCAB"/>
            </a:gs>
          </a:gsLst>
          <a:lin ang="5400012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171300" y="84650"/>
            <a:ext cx="97866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2. </a:t>
            </a:r>
            <a:r>
              <a:rPr lang="en-US" sz="2600">
                <a:solidFill>
                  <a:srgbClr val="00206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Как заменить лень и усталость на работоспособность и продуктивность ?</a:t>
            </a:r>
            <a:endParaRPr sz="2600"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82600" y="1394388"/>
            <a:ext cx="9786600" cy="47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Если отстаете от учебного плана, то не пытайтесь наверстать все и сразу. Разделите пропущенный материал на небольшие реалистичные блоки, планируйте время на обучение (можно для этих целей использовать электронный календарь/ежедневник/заметки).</a:t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Занимайтесь регулярно, пусть и меньше по длительности, но наращивая темп.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Принцип 3:  </a:t>
            </a:r>
            <a:r>
              <a:rPr b="1" i="1" lang="en-US" sz="23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“Быстро — это медленно, но без перерывов.”</a:t>
            </a:r>
            <a:endParaRPr b="1" i="1" sz="23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11824" r="0" t="6707"/>
          <a:stretch/>
        </p:blipFill>
        <p:spPr>
          <a:xfrm>
            <a:off x="0" y="0"/>
            <a:ext cx="865125" cy="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8297" y="5087347"/>
            <a:ext cx="2472325" cy="24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EBEBE"/>
            </a:gs>
          </a:gsLst>
          <a:lin ang="5400012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-90450" y="649525"/>
            <a:ext cx="6735600" cy="6550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450" y="970462"/>
            <a:ext cx="5737800" cy="56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-35100" y="2452325"/>
            <a:ext cx="3498600" cy="3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 Mono"/>
              <a:buChar char="●"/>
            </a:pPr>
            <a:r>
              <a:rPr lang="en-US" sz="17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Всегда старайтесь </a:t>
            </a:r>
            <a:r>
              <a:rPr lang="en-US" sz="16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делать конспекты “для себя” запоминающимися! </a:t>
            </a:r>
            <a:endParaRPr sz="16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 Mono"/>
              <a:buChar char="●"/>
            </a:pPr>
            <a:r>
              <a:rPr lang="en-US" sz="16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Рисуйте, используйте различные цвета и печатный шрифт!</a:t>
            </a:r>
            <a:endParaRPr sz="16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 Mono"/>
              <a:buChar char="●"/>
            </a:pPr>
            <a:r>
              <a:rPr lang="en-US" sz="16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Легче запомнить яркую картинку с подписями, чем монотонный скучный текст!</a:t>
            </a:r>
            <a:endParaRPr sz="16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  <a:highlight>
                  <a:schemeClr val="accent5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chemeClr val="accent5"/>
              </a:solidFill>
              <a:highlight>
                <a:schemeClr val="accent5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b="0" l="11824" r="0" t="6707"/>
          <a:stretch/>
        </p:blipFill>
        <p:spPr>
          <a:xfrm>
            <a:off x="0" y="0"/>
            <a:ext cx="865125" cy="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818350" y="56475"/>
            <a:ext cx="90678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3</a:t>
            </a: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. </a:t>
            </a:r>
            <a:r>
              <a:rPr lang="en-US" sz="2600">
                <a:solidFill>
                  <a:srgbClr val="00206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Что необходимо сделать, чтобы информация оставалась в памяти надолго ?</a:t>
            </a:r>
            <a:endParaRPr sz="2600"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15750" y="1395275"/>
            <a:ext cx="9949800" cy="5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en-US" sz="22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Повторять пройденное в так называемых </a:t>
            </a:r>
            <a:r>
              <a:rPr b="1" i="1"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сфокусированном и рассеянном режимах</a:t>
            </a:r>
            <a: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работы мозга. </a:t>
            </a:r>
            <a:b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2000" u="sng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Сфокусированный режим</a:t>
            </a:r>
            <a: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– это написание конспекта занятия , поиск основных идей в материале, вдумчивое чтение. </a:t>
            </a:r>
            <a:b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2000" u="sng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Рассеянный режим</a:t>
            </a:r>
            <a: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— воспроизведение изученного по памяти, попытки осознать, использовать изученное на практике.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Необходимо войти в </a:t>
            </a:r>
            <a:r>
              <a:rPr lang="en-US" sz="2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цикл повторений: тотчас же после изучения нового материала , через 25-30 минут после 1-ого повторения, через день после 2-ого повторения и через 2-3 недели после 3-его. Допускаются изменения в этой схеме. Чрезвычайно важно регулярно повторять материал и в перерывах полноценно отдыхать.</a:t>
            </a:r>
            <a:endParaRPr sz="20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333333"/>
              </a:solidFill>
              <a:highlight>
                <a:srgbClr val="FEF6D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3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Принцип 4 : “Если помнить выгодно, никто забыт не будет.”</a:t>
            </a:r>
            <a:endParaRPr b="1" i="1" sz="23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11824" r="0" t="6707"/>
          <a:stretch/>
        </p:blipFill>
        <p:spPr>
          <a:xfrm>
            <a:off x="0" y="0"/>
            <a:ext cx="865125" cy="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865125" y="0"/>
            <a:ext cx="90678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3. </a:t>
            </a:r>
            <a:r>
              <a:rPr lang="en-US" sz="2600">
                <a:solidFill>
                  <a:srgbClr val="00206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Что необходимо сделать, чтобы информация оставалась в памяти надолго ?</a:t>
            </a:r>
            <a:endParaRPr sz="2600"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191175" y="1264425"/>
            <a:ext cx="9814500" cy="60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Спорт и физическая активность также способствуют более эффективному поглощению и запоминанию новых знаний. Это может быть зарядка или прогулка в парке.</a:t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Выделяйте время на отдых и сон. Это помогает запоминать информацию и связывать ее с уже имеющимся опытом.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i="1" lang="en-US" sz="23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Принцип 5 : “Хорошо поработал - хорошо отдохни!”</a:t>
            </a:r>
            <a:endParaRPr b="1" i="1" sz="23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11824" r="0" t="6707"/>
          <a:stretch/>
        </p:blipFill>
        <p:spPr>
          <a:xfrm>
            <a:off x="0" y="0"/>
            <a:ext cx="865125" cy="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3423" y="4672473"/>
            <a:ext cx="2887200" cy="28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F3E9"/>
            </a:gs>
            <a:gs pos="100000">
              <a:srgbClr val="7FCCAB"/>
            </a:gs>
          </a:gsLst>
          <a:lin ang="5400012" scaled="0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556750" y="66550"/>
            <a:ext cx="90678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4</a:t>
            </a:r>
            <a:r>
              <a:rPr lang="en-US" sz="26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. </a:t>
            </a:r>
            <a:r>
              <a:rPr lang="en-US" sz="2600">
                <a:solidFill>
                  <a:srgbClr val="00206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Какие “ловушки” готовит  наш мозг ?</a:t>
            </a:r>
            <a:endParaRPr sz="2600"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130775" y="1204025"/>
            <a:ext cx="9814500" cy="60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Никогда н</a:t>
            </a: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е останавливайтесь лишь на многократном прочтении теории. Всегда пробуйте рассказать новую информацию своими словами заинтересованному человеку и применить на практике.</a:t>
            </a:r>
            <a:b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Не пугайтесь ошибок. Ведь именно работа над этими ошибками помогает создавать мозгу новые нейронные связи. Так новая информация закрепляется в долгосрочной памяти.</a:t>
            </a:r>
            <a:b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  Если вы вовлечены в процесс, активно участвуете, задаете вопросы и обсуждаете идеи.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i="1" lang="en-US" sz="23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Принцип </a:t>
            </a:r>
            <a:r>
              <a:rPr b="1" i="1" lang="en-US" sz="23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6 : “Лучшее противоядие от страха перед новым — оглянуться назад и испугаться прошлого!”</a:t>
            </a:r>
            <a:endParaRPr b="1" i="1" sz="230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11824" r="0" t="6707"/>
          <a:stretch/>
        </p:blipFill>
        <p:spPr>
          <a:xfrm>
            <a:off x="0" y="0"/>
            <a:ext cx="865125" cy="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